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f920f0224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f920f0224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f36ebdcad6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f36ebdcad6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f36ebdcad6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f36ebdcad6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f36ebdcad6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f36ebdcad6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f36ebdcad6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f36ebdcad6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f36ebdcad6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f36ebdcad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f920f0224a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f920f0224a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f920f0224a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f920f0224a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f920f0224a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f920f0224a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f920f0224a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f920f0224a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f36ebdcad6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f36ebdcad6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f36ebdcad6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f36ebdcad6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f36ebdcad6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f36ebdcad6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www.youtube.com/watch?v=ONGdehkB8jU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Learning to learn about epigenetics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150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EN.500.111 (01) HEART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Meeting #6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Eric Kernfeld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Methylation</a:t>
            </a:r>
            <a:endParaRPr/>
          </a:p>
        </p:txBody>
      </p:sp>
      <p:sp>
        <p:nvSpPr>
          <p:cNvPr id="117" name="Google Shape;117;p22"/>
          <p:cNvSpPr txBox="1"/>
          <p:nvPr>
            <p:ph idx="1" type="body"/>
          </p:nvPr>
        </p:nvSpPr>
        <p:spPr>
          <a:xfrm>
            <a:off x="311700" y="1152475"/>
            <a:ext cx="8257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Nanopore sequencing can measure this directly.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Otherwise, you can do “bisulfite </a:t>
            </a:r>
            <a:r>
              <a:rPr lang="en">
                <a:solidFill>
                  <a:schemeClr val="dk1"/>
                </a:solidFill>
              </a:rPr>
              <a:t>conversion</a:t>
            </a:r>
            <a:r>
              <a:rPr lang="en">
                <a:solidFill>
                  <a:schemeClr val="dk1"/>
                </a:solidFill>
              </a:rPr>
              <a:t>”.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18" name="Google Shape;11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51625" y="2267575"/>
            <a:ext cx="4920701" cy="2460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2"/>
          <p:cNvSpPr txBox="1"/>
          <p:nvPr/>
        </p:nvSpPr>
        <p:spPr>
          <a:xfrm>
            <a:off x="3804950" y="4477800"/>
            <a:ext cx="5256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By Jujubix - Own work, CC BY-SA 3.0, https://commons.wikimedia.org/w/index.php?curid=13317488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Administrative updates</a:t>
            </a:r>
            <a:endParaRPr/>
          </a:p>
        </p:txBody>
      </p:sp>
      <p:sp>
        <p:nvSpPr>
          <p:cNvPr id="125" name="Google Shape;125;p23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Original schedule: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Preface &amp; question were due Oct 4.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Premise was due last week (Oct 11).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Answer was due after class today (Oct 18).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Chalk talks began next week (Oct 25).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Additional time afterwards to refine projects.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26" name="Google Shape;126;p23"/>
          <p:cNvSpPr txBox="1"/>
          <p:nvPr>
            <p:ph idx="1" type="body"/>
          </p:nvPr>
        </p:nvSpPr>
        <p:spPr>
          <a:xfrm>
            <a:off x="45720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Current schedule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Premise will be due next week (Oct 25) by email.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Chalk talks will begin Nov. 1.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Answers will be due Wednesday, Nov 10 by email.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Chalk talk expectations</a:t>
            </a:r>
            <a:endParaRPr/>
          </a:p>
        </p:txBody>
      </p:sp>
      <p:sp>
        <p:nvSpPr>
          <p:cNvPr id="132" name="Google Shape;132;p24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10 minute slot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~1 slide, with an image and no text, or draw on the board.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Convey: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The premise of the project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The question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One important piece of evidence about the premise or the answer</a:t>
            </a:r>
            <a:endParaRPr>
              <a:solidFill>
                <a:schemeClr val="dk1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33" name="Google Shape;133;p24"/>
          <p:cNvSpPr txBox="1"/>
          <p:nvPr>
            <p:ph idx="1" type="body"/>
          </p:nvPr>
        </p:nvSpPr>
        <p:spPr>
          <a:xfrm>
            <a:off x="45720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Order (random):</a:t>
            </a:r>
            <a:endParaRPr>
              <a:solidFill>
                <a:schemeClr val="dk1"/>
              </a:solidFill>
            </a:endParaRPr>
          </a:p>
          <a:p>
            <a:pPr indent="0" lvl="0" marL="762000" marR="7620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(1st day)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762000" marR="7620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Rozanne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762000" marR="7620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Leyra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762000" marR="7620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Amy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762000" marR="7620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Katerina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762000" marR="7620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Cecilia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762000" marR="7620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Sun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762000" marR="7620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762000" marR="7620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(2nd day)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762000" marR="7620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Nishtaa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762000" marR="7620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Barbara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762000" marR="7620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Spriha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Chalk talk example</a:t>
            </a:r>
            <a:endParaRPr/>
          </a:p>
        </p:txBody>
      </p:sp>
      <p:pic>
        <p:nvPicPr>
          <p:cNvPr id="139" name="Google Shape;13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00575" y="152400"/>
            <a:ext cx="1552550" cy="13596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0" name="Google Shape;140;p25"/>
          <p:cNvGrpSpPr/>
          <p:nvPr/>
        </p:nvGrpSpPr>
        <p:grpSpPr>
          <a:xfrm>
            <a:off x="437950" y="1660125"/>
            <a:ext cx="4315175" cy="3095850"/>
            <a:chOff x="4627100" y="64175"/>
            <a:chExt cx="4315175" cy="3095850"/>
          </a:xfrm>
        </p:grpSpPr>
        <p:pic>
          <p:nvPicPr>
            <p:cNvPr id="141" name="Google Shape;141;p25"/>
            <p:cNvPicPr preferRelativeResize="0"/>
            <p:nvPr/>
          </p:nvPicPr>
          <p:blipFill rotWithShape="1">
            <a:blip r:embed="rId4">
              <a:alphaModFix/>
            </a:blip>
            <a:srcRect b="0" l="0" r="0" t="91764"/>
            <a:stretch/>
          </p:blipFill>
          <p:spPr>
            <a:xfrm>
              <a:off x="4627100" y="2762625"/>
              <a:ext cx="4315175" cy="3974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2" name="Google Shape;142;p25"/>
            <p:cNvPicPr preferRelativeResize="0"/>
            <p:nvPr/>
          </p:nvPicPr>
          <p:blipFill rotWithShape="1">
            <a:blip r:embed="rId4">
              <a:alphaModFix/>
            </a:blip>
            <a:srcRect b="44077" l="0" r="0" t="0"/>
            <a:stretch/>
          </p:blipFill>
          <p:spPr>
            <a:xfrm>
              <a:off x="4627100" y="64175"/>
              <a:ext cx="4315175" cy="269844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43" name="Google Shape;143;p25"/>
          <p:cNvPicPr preferRelativeResize="0"/>
          <p:nvPr/>
        </p:nvPicPr>
        <p:blipFill rotWithShape="1">
          <a:blip r:embed="rId5">
            <a:alphaModFix/>
          </a:blip>
          <a:srcRect b="36000" l="0" r="0" t="0"/>
          <a:stretch/>
        </p:blipFill>
        <p:spPr>
          <a:xfrm>
            <a:off x="5466850" y="712925"/>
            <a:ext cx="3365449" cy="3291975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5"/>
          <p:cNvSpPr txBox="1"/>
          <p:nvPr/>
        </p:nvSpPr>
        <p:spPr>
          <a:xfrm>
            <a:off x="5636875" y="4096975"/>
            <a:ext cx="30930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TSA inhibits the (downstream) deacetylase. TRD is (part of) the methylation reader.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Measurement methods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Today’s mini-lecture is about measurement. What are some questions that you would answer by measuring the epigenome?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Measurement methods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Here are some types of q’s I am prepared to discuss.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Is my gene or enhancer “on” or “off”?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What is the sequence of the DNA at my gene or enhancer?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What proteins are bound to my promoter or enhancer?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How are the nucleosome tails modified near my gene or enhancer?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Is my promoter methylated?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Is it on?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328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i="1" lang="en">
                <a:solidFill>
                  <a:schemeClr val="dk1"/>
                </a:solidFill>
              </a:rPr>
              <a:t>In situ</a:t>
            </a:r>
            <a:r>
              <a:rPr lang="en">
                <a:solidFill>
                  <a:schemeClr val="dk1"/>
                </a:solidFill>
              </a:rPr>
              <a:t> hybridization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74" name="Google Shape;74;p16"/>
          <p:cNvPicPr preferRelativeResize="0"/>
          <p:nvPr/>
        </p:nvPicPr>
        <p:blipFill rotWithShape="1">
          <a:blip r:embed="rId3">
            <a:alphaModFix/>
          </a:blip>
          <a:srcRect b="0" l="34452" r="33507" t="0"/>
          <a:stretch/>
        </p:blipFill>
        <p:spPr>
          <a:xfrm>
            <a:off x="430075" y="1628087"/>
            <a:ext cx="2679380" cy="346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16926" y="445025"/>
            <a:ext cx="5668974" cy="25655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6"/>
          <p:cNvSpPr txBox="1"/>
          <p:nvPr>
            <p:ph idx="1" type="body"/>
          </p:nvPr>
        </p:nvSpPr>
        <p:spPr>
          <a:xfrm>
            <a:off x="3348250" y="3114600"/>
            <a:ext cx="5637600" cy="18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Left: Smemo et al. 2012 paper on TBX5.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Top: </a:t>
            </a: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Raj, A., Van Den Bogaard, P., Rifkin, S. A., Van Oudenaarden, A., &amp; Tyagi, S. (2008). Imaging individual mRNA molecules using multiple singly labeled probes. </a:t>
            </a:r>
            <a:r>
              <a:rPr i="1" lang="en">
                <a:solidFill>
                  <a:srgbClr val="222222"/>
                </a:solidFill>
                <a:highlight>
                  <a:srgbClr val="FFFFFF"/>
                </a:highlight>
              </a:rPr>
              <a:t>Nature methods</a:t>
            </a: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, </a:t>
            </a:r>
            <a:r>
              <a:rPr i="1" lang="en">
                <a:solidFill>
                  <a:srgbClr val="222222"/>
                </a:solidFill>
                <a:highlight>
                  <a:srgbClr val="FFFFFF"/>
                </a:highlight>
              </a:rPr>
              <a:t>5</a:t>
            </a: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(10), 877-879.</a:t>
            </a:r>
            <a:endParaRPr sz="2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Is it on?</a:t>
            </a:r>
            <a:endParaRPr/>
          </a:p>
        </p:txBody>
      </p:sp>
      <p:sp>
        <p:nvSpPr>
          <p:cNvPr id="82" name="Google Shape;82;p17"/>
          <p:cNvSpPr txBox="1"/>
          <p:nvPr>
            <p:ph idx="1" type="body"/>
          </p:nvPr>
        </p:nvSpPr>
        <p:spPr>
          <a:xfrm>
            <a:off x="311700" y="1152475"/>
            <a:ext cx="8328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R</a:t>
            </a:r>
            <a:r>
              <a:rPr lang="en">
                <a:solidFill>
                  <a:schemeClr val="dk1"/>
                </a:solidFill>
              </a:rPr>
              <a:t>eporter assays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83" name="Google Shape;83;p17"/>
          <p:cNvPicPr preferRelativeResize="0"/>
          <p:nvPr/>
        </p:nvPicPr>
        <p:blipFill rotWithShape="1">
          <a:blip r:embed="rId3">
            <a:alphaModFix/>
          </a:blip>
          <a:srcRect b="0" l="34452" r="33507" t="0"/>
          <a:stretch/>
        </p:blipFill>
        <p:spPr>
          <a:xfrm>
            <a:off x="430075" y="1628087"/>
            <a:ext cx="2679380" cy="346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18833" y="0"/>
            <a:ext cx="3512634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Is it on?</a:t>
            </a:r>
            <a:endParaRPr/>
          </a:p>
        </p:txBody>
      </p:sp>
      <p:sp>
        <p:nvSpPr>
          <p:cNvPr id="90" name="Google Shape;90;p18"/>
          <p:cNvSpPr txBox="1"/>
          <p:nvPr>
            <p:ph idx="1" type="body"/>
          </p:nvPr>
        </p:nvSpPr>
        <p:spPr>
          <a:xfrm>
            <a:off x="311700" y="1152475"/>
            <a:ext cx="2831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For accessible chromatin: transposase, DNase, MNase, or crosslinking to nucleosomes.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91" name="Google Shape;9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42944" y="0"/>
            <a:ext cx="594646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DNA sequencing</a:t>
            </a:r>
            <a:endParaRPr/>
          </a:p>
        </p:txBody>
      </p:sp>
      <p:sp>
        <p:nvSpPr>
          <p:cNvPr id="97" name="Google Shape;97;p19"/>
          <p:cNvSpPr txBox="1"/>
          <p:nvPr>
            <p:ph idx="1" type="body"/>
          </p:nvPr>
        </p:nvSpPr>
        <p:spPr>
          <a:xfrm>
            <a:off x="311700" y="1152475"/>
            <a:ext cx="7564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Sanger (old-school):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https://www.youtube.com/watch?v=ONGdehkB8jU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Nanopore (new): </a:t>
            </a:r>
            <a:r>
              <a:rPr lang="en">
                <a:solidFill>
                  <a:schemeClr val="dk1"/>
                </a:solidFill>
              </a:rPr>
              <a:t>https://nanoporetech.com/how-it-works</a:t>
            </a:r>
            <a:r>
              <a:rPr lang="en">
                <a:solidFill>
                  <a:schemeClr val="dk1"/>
                </a:solidFill>
              </a:rPr>
              <a:t>  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Protein occupancy</a:t>
            </a:r>
            <a:endParaRPr/>
          </a:p>
        </p:txBody>
      </p:sp>
      <p:sp>
        <p:nvSpPr>
          <p:cNvPr id="103" name="Google Shape;103;p20"/>
          <p:cNvSpPr txBox="1"/>
          <p:nvPr>
            <p:ph idx="1" type="body"/>
          </p:nvPr>
        </p:nvSpPr>
        <p:spPr>
          <a:xfrm>
            <a:off x="311700" y="1152475"/>
            <a:ext cx="4681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“ChIP-seq” is “</a:t>
            </a:r>
            <a:r>
              <a:rPr b="1" lang="en">
                <a:solidFill>
                  <a:schemeClr val="dk1"/>
                </a:solidFill>
              </a:rPr>
              <a:t>Ch</a:t>
            </a:r>
            <a:r>
              <a:rPr lang="en">
                <a:solidFill>
                  <a:schemeClr val="dk1"/>
                </a:solidFill>
              </a:rPr>
              <a:t>romatin </a:t>
            </a:r>
            <a:r>
              <a:rPr b="1" lang="en">
                <a:solidFill>
                  <a:schemeClr val="dk1"/>
                </a:solidFill>
              </a:rPr>
              <a:t>I</a:t>
            </a:r>
            <a:r>
              <a:rPr lang="en">
                <a:solidFill>
                  <a:schemeClr val="dk1"/>
                </a:solidFill>
              </a:rPr>
              <a:t>mmuno-</a:t>
            </a:r>
            <a:r>
              <a:rPr b="1" lang="en">
                <a:solidFill>
                  <a:schemeClr val="dk1"/>
                </a:solidFill>
              </a:rPr>
              <a:t>P</a:t>
            </a:r>
            <a:r>
              <a:rPr lang="en">
                <a:solidFill>
                  <a:schemeClr val="dk1"/>
                </a:solidFill>
              </a:rPr>
              <a:t>recipitation followed by sequencing.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If your affinity reagent binds to extra proteins that you did not intend to study, what control experiment would help you discover that problem?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34575" y="180975"/>
            <a:ext cx="3597725" cy="4781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Protein occupancy</a:t>
            </a:r>
            <a:endParaRPr/>
          </a:p>
        </p:txBody>
      </p:sp>
      <p:sp>
        <p:nvSpPr>
          <p:cNvPr id="110" name="Google Shape;110;p21"/>
          <p:cNvSpPr txBox="1"/>
          <p:nvPr>
            <p:ph idx="1" type="body"/>
          </p:nvPr>
        </p:nvSpPr>
        <p:spPr>
          <a:xfrm>
            <a:off x="311700" y="1152475"/>
            <a:ext cx="4681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ChIP-exo has an extra step that renders it much more precise, but this is hard to do.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11" name="Google Shape;11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5300" y="445025"/>
            <a:ext cx="3498721" cy="4546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