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slide" Target="slides/slide34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e8d9cede28_0_1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e8d9cede28_0_1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ee3fe1783c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ee3fe1783c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e8d9cede28_0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e8d9cede28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e8d9cede28_0_1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e8d9cede28_0_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8d9cede28_0_1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8d9cede28_0_1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e8d9cede28_0_1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e8d9cede28_0_1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ee3fe1783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ee3fe1783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e8d9cede28_0_1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e8d9cede28_0_1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ee3fe1783c_0_1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ee3fe1783c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e8d9cede28_0_2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e8d9cede28_0_2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e8d9cede28_0_1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e8d9cede28_0_1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e8d9cede28_0_1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e8d9cede28_0_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ec13e42175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ec13e42175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ec44a38168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ec44a38168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ee3fe1783c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ee3fe1783c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e8d9cede28_0_1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e8d9cede28_0_1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ec44a38168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ec44a38168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ee3fe1783c_0_1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ee3fe1783c_0_1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ee3fe1783c_0_1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ee3fe1783c_0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ee3fe1783c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ee3fe1783c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e8d9cede28_0_1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e8d9cede28_0_1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e8d9cede28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e8d9cede28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ee3fe1783c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ee3fe1783c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ee3fe1783c_0_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ee3fe1783c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ee3fe1783c_0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ee3fe1783c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ee3fe1783c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ee3fe1783c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ee3fe1783c_0_1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ee3fe1783c_0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ee3fe1783c_0_1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Google Shape;312;gee3fe1783c_0_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e8d9cede28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e8d9cede28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e8d9cede28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e8d9cede28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e8d9cede28_0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e8d9cede28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e8d9cede28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e8d9cede28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e8d9cede28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e8d9cede28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e8d9cede28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e8d9cede28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e8d9cede28_0_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e8d9cede28_0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www.youtube.com/watch?v=SMtWvDbfHLo" TargetMode="External"/><Relationship Id="rId4" Type="http://schemas.openxmlformats.org/officeDocument/2006/relationships/hyperlink" Target="https://www.youtube.com/watch?v=MkUgkDLp2iE" TargetMode="Externa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2.png"/><Relationship Id="rId4" Type="http://schemas.openxmlformats.org/officeDocument/2006/relationships/image" Target="../media/image18.png"/><Relationship Id="rId5" Type="http://schemas.openxmlformats.org/officeDocument/2006/relationships/image" Target="../media/image1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9.png"/><Relationship Id="rId4" Type="http://schemas.openxmlformats.org/officeDocument/2006/relationships/image" Target="../media/image1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7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5.png"/><Relationship Id="rId4" Type="http://schemas.openxmlformats.org/officeDocument/2006/relationships/hyperlink" Target="https://www.youtube.com/watch?v=gbSIBhFwQ4s" TargetMode="External"/><Relationship Id="rId5" Type="http://schemas.openxmlformats.org/officeDocument/2006/relationships/hyperlink" Target="https://www.youtube.com/watch?v=4Z4KwuUfh0A" TargetMode="Externa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1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9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hyperlink" Target="https://www.youtube.com/watch?v=mHak9EZjySs" TargetMode="Externa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6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3.png"/><Relationship Id="rId4" Type="http://schemas.openxmlformats.org/officeDocument/2006/relationships/image" Target="../media/image28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4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hyperlink" Target="http://mirnylab.mit.edu/projects/emerging-evidence-for-loop-extrusion/" TargetMode="External"/><Relationship Id="rId4" Type="http://schemas.openxmlformats.org/officeDocument/2006/relationships/image" Target="../media/image22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5" Type="http://schemas.openxmlformats.org/officeDocument/2006/relationships/hyperlink" Target="https://en.wikipedia.org/wiki/en:Creative_Commons" TargetMode="External"/><Relationship Id="rId6" Type="http://schemas.openxmlformats.org/officeDocument/2006/relationships/hyperlink" Target="https://creativecommons.org/licenses/by-sa/3.0/deed.en" TargetMode="External"/><Relationship Id="rId7" Type="http://schemas.openxmlformats.org/officeDocument/2006/relationships/hyperlink" Target="https://creativecommons.org/licenses/by-sa/3.0/deed.en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png"/><Relationship Id="rId4" Type="http://schemas.openxmlformats.org/officeDocument/2006/relationships/hyperlink" Target="https://commons.wikimedia.org/wiki/User:Zephyris" TargetMode="External"/><Relationship Id="rId5" Type="http://schemas.openxmlformats.org/officeDocument/2006/relationships/hyperlink" Target="https://en.wikipedia.org/wiki/en:Creative_Commons" TargetMode="External"/><Relationship Id="rId6" Type="http://schemas.openxmlformats.org/officeDocument/2006/relationships/hyperlink" Target="https://creativecommons.org/licenses/by-sa/3.0/deed.en" TargetMode="External"/><Relationship Id="rId7" Type="http://schemas.openxmlformats.org/officeDocument/2006/relationships/hyperlink" Target="https://creativecommons.org/licenses/by-sa/3.0/deed.en" TargetMode="External"/><Relationship Id="rId8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www.youtube.com/watch?v=gG7uCskUOrA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Learning to learn about epigenetics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150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EN.500.111 (01) HEART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Meeting #1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Eric Kernfeld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Transcription</a:t>
            </a:r>
            <a:endParaRPr/>
          </a:p>
        </p:txBody>
      </p:sp>
      <p:sp>
        <p:nvSpPr>
          <p:cNvPr id="122" name="Google Shape;122;p22"/>
          <p:cNvSpPr txBox="1"/>
          <p:nvPr>
            <p:ph idx="1" type="body"/>
          </p:nvPr>
        </p:nvSpPr>
        <p:spPr>
          <a:xfrm>
            <a:off x="311700" y="1152475"/>
            <a:ext cx="3396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Which parts</a:t>
            </a:r>
            <a:r>
              <a:rPr lang="en">
                <a:solidFill>
                  <a:schemeClr val="dk1"/>
                </a:solidFill>
              </a:rPr>
              <a:t> of the genome are transcribed? (Only 1%!)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</a:rPr>
              <a:t>When</a:t>
            </a:r>
            <a:r>
              <a:rPr lang="en">
                <a:solidFill>
                  <a:schemeClr val="dk1"/>
                </a:solidFill>
              </a:rPr>
              <a:t> does transcription happen?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</a:rPr>
              <a:t>What systems</a:t>
            </a:r>
            <a:r>
              <a:rPr lang="en">
                <a:solidFill>
                  <a:schemeClr val="dk1"/>
                </a:solidFill>
              </a:rPr>
              <a:t> determine the where and when of transcription?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What is </a:t>
            </a:r>
            <a:r>
              <a:rPr b="1" lang="en">
                <a:solidFill>
                  <a:schemeClr val="dk1"/>
                </a:solidFill>
              </a:rPr>
              <a:t>the other 99%</a:t>
            </a:r>
            <a:r>
              <a:rPr lang="en">
                <a:solidFill>
                  <a:schemeClr val="dk1"/>
                </a:solidFill>
              </a:rPr>
              <a:t> of the DNA doing?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23" name="Google Shape;12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08213" y="1084163"/>
            <a:ext cx="5057775" cy="1057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41700" y="2217638"/>
            <a:ext cx="4045894" cy="26972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23"/>
          <p:cNvPicPr preferRelativeResize="0"/>
          <p:nvPr/>
        </p:nvPicPr>
        <p:blipFill rotWithShape="1">
          <a:blip r:embed="rId3">
            <a:alphaModFix/>
          </a:blip>
          <a:srcRect b="1648" l="0" r="0" t="12500"/>
          <a:stretch/>
        </p:blipFill>
        <p:spPr>
          <a:xfrm>
            <a:off x="0" y="960900"/>
            <a:ext cx="9144000" cy="42107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Transcription</a:t>
            </a:r>
            <a:endParaRPr/>
          </a:p>
        </p:txBody>
      </p:sp>
      <p:sp>
        <p:nvSpPr>
          <p:cNvPr id="131" name="Google Shape;131;p23"/>
          <p:cNvSpPr txBox="1"/>
          <p:nvPr>
            <p:ph idx="1" type="body"/>
          </p:nvPr>
        </p:nvSpPr>
        <p:spPr>
          <a:xfrm>
            <a:off x="973625" y="1169900"/>
            <a:ext cx="3280800" cy="145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Different genes are transcribed in different types of cells. (This is ABO, the blood type locus.)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Transcription</a:t>
            </a:r>
            <a:endParaRPr/>
          </a:p>
        </p:txBody>
      </p:sp>
      <p:sp>
        <p:nvSpPr>
          <p:cNvPr id="137" name="Google Shape;137;p24"/>
          <p:cNvSpPr txBox="1"/>
          <p:nvPr>
            <p:ph idx="1" type="body"/>
          </p:nvPr>
        </p:nvSpPr>
        <p:spPr>
          <a:xfrm>
            <a:off x="311700" y="1152475"/>
            <a:ext cx="3555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The transcription “bubble” consists of 10-14 un-paired bases with an RNA:DNA hybrid of 8-9 bases.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The protein that does transcription is called RNA polymerase.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38" name="Google Shape;13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66946" y="1157375"/>
            <a:ext cx="4857775" cy="282875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4"/>
          <p:cNvSpPr txBox="1"/>
          <p:nvPr>
            <p:ph idx="1" type="body"/>
          </p:nvPr>
        </p:nvSpPr>
        <p:spPr>
          <a:xfrm>
            <a:off x="6474175" y="4510250"/>
            <a:ext cx="2471100" cy="46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Slide by Jeffry Corden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Transcription</a:t>
            </a:r>
            <a:endParaRPr/>
          </a:p>
        </p:txBody>
      </p:sp>
      <p:sp>
        <p:nvSpPr>
          <p:cNvPr id="145" name="Google Shape;145;p25"/>
          <p:cNvSpPr txBox="1"/>
          <p:nvPr>
            <p:ph idx="1" type="body"/>
          </p:nvPr>
        </p:nvSpPr>
        <p:spPr>
          <a:xfrm>
            <a:off x="311700" y="1152475"/>
            <a:ext cx="2241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RNA polymerase uses a lot of helpers to load onto DNA.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46" name="Google Shape;146;p25"/>
          <p:cNvSpPr txBox="1"/>
          <p:nvPr>
            <p:ph idx="1" type="body"/>
          </p:nvPr>
        </p:nvSpPr>
        <p:spPr>
          <a:xfrm>
            <a:off x="82075" y="4510250"/>
            <a:ext cx="2471100" cy="46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Slide by Jeffry Corden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47" name="Google Shape;147;p25"/>
          <p:cNvPicPr preferRelativeResize="0"/>
          <p:nvPr/>
        </p:nvPicPr>
        <p:blipFill rotWithShape="1">
          <a:blip r:embed="rId3">
            <a:alphaModFix/>
          </a:blip>
          <a:srcRect b="30328" l="0" r="0" t="0"/>
          <a:stretch/>
        </p:blipFill>
        <p:spPr>
          <a:xfrm>
            <a:off x="2618400" y="646226"/>
            <a:ext cx="6438424" cy="2942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25"/>
          <p:cNvSpPr txBox="1"/>
          <p:nvPr/>
        </p:nvSpPr>
        <p:spPr>
          <a:xfrm>
            <a:off x="3035975" y="4740050"/>
            <a:ext cx="5720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Nogales et al. (2017) Ann. Rev. Biophys. 45:59 c.f. Dr. Corden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Transcription</a:t>
            </a:r>
            <a:endParaRPr/>
          </a:p>
        </p:txBody>
      </p:sp>
      <p:sp>
        <p:nvSpPr>
          <p:cNvPr id="154" name="Google Shape;154;p26"/>
          <p:cNvSpPr txBox="1"/>
          <p:nvPr>
            <p:ph idx="1" type="body"/>
          </p:nvPr>
        </p:nvSpPr>
        <p:spPr>
          <a:xfrm>
            <a:off x="311700" y="1152475"/>
            <a:ext cx="2241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RNA polymerase also needs helpers to continue shortly after it has started.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55" name="Google Shape;155;p26"/>
          <p:cNvSpPr txBox="1"/>
          <p:nvPr>
            <p:ph idx="1" type="body"/>
          </p:nvPr>
        </p:nvSpPr>
        <p:spPr>
          <a:xfrm>
            <a:off x="82075" y="4510250"/>
            <a:ext cx="2471100" cy="46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Slide by Jeffry Corden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56" name="Google Shape;156;p26"/>
          <p:cNvSpPr txBox="1"/>
          <p:nvPr/>
        </p:nvSpPr>
        <p:spPr>
          <a:xfrm>
            <a:off x="3035975" y="4740050"/>
            <a:ext cx="5720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Jonkers and Lis (2015) Nat. Rev. Mol. Cell. Biol.</a:t>
            </a:r>
            <a:r>
              <a:rPr lang="en"/>
              <a:t> c.f. Dr. Corden</a:t>
            </a:r>
            <a:endParaRPr/>
          </a:p>
        </p:txBody>
      </p:sp>
      <p:pic>
        <p:nvPicPr>
          <p:cNvPr id="157" name="Google Shape;157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05700" y="484325"/>
            <a:ext cx="6285900" cy="22917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Transcription</a:t>
            </a:r>
            <a:endParaRPr/>
          </a:p>
        </p:txBody>
      </p:sp>
      <p:sp>
        <p:nvSpPr>
          <p:cNvPr id="163" name="Google Shape;163;p27"/>
          <p:cNvSpPr txBox="1"/>
          <p:nvPr>
            <p:ph idx="1" type="body"/>
          </p:nvPr>
        </p:nvSpPr>
        <p:spPr>
          <a:xfrm>
            <a:off x="311700" y="1152475"/>
            <a:ext cx="3555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Specific DNA letter sequences tell RNA polymerase and its helpers where to start.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64" name="Google Shape;164;p27"/>
          <p:cNvSpPr txBox="1"/>
          <p:nvPr>
            <p:ph idx="1" type="body"/>
          </p:nvPr>
        </p:nvSpPr>
        <p:spPr>
          <a:xfrm>
            <a:off x="158275" y="3595850"/>
            <a:ext cx="2471100" cy="46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Slide by Jeffry Corden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65" name="Google Shape;165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75075" y="0"/>
            <a:ext cx="4626118" cy="5047375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7"/>
          <p:cNvSpPr txBox="1"/>
          <p:nvPr/>
        </p:nvSpPr>
        <p:spPr>
          <a:xfrm>
            <a:off x="158400" y="3894650"/>
            <a:ext cx="33546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Image from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Juven-Gershon and Kadonaga,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Dev. Biol. 339:225 (2010)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c.f. Corden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Transcription</a:t>
            </a:r>
            <a:endParaRPr/>
          </a:p>
        </p:txBody>
      </p:sp>
      <p:sp>
        <p:nvSpPr>
          <p:cNvPr id="172" name="Google Shape;172;p28"/>
          <p:cNvSpPr txBox="1"/>
          <p:nvPr>
            <p:ph idx="1" type="body"/>
          </p:nvPr>
        </p:nvSpPr>
        <p:spPr>
          <a:xfrm>
            <a:off x="311700" y="1152475"/>
            <a:ext cx="2241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The helpers just mentioned each recognize specific DNA sequences.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73" name="Google Shape;173;p28"/>
          <p:cNvSpPr txBox="1"/>
          <p:nvPr>
            <p:ph idx="1" type="body"/>
          </p:nvPr>
        </p:nvSpPr>
        <p:spPr>
          <a:xfrm>
            <a:off x="82075" y="4510250"/>
            <a:ext cx="2471100" cy="46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Slide by Jeffry Corden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74" name="Google Shape;174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18400" y="646229"/>
            <a:ext cx="6438424" cy="4223493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8"/>
          <p:cNvSpPr txBox="1"/>
          <p:nvPr/>
        </p:nvSpPr>
        <p:spPr>
          <a:xfrm>
            <a:off x="3035975" y="4740050"/>
            <a:ext cx="5720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Nogales et al. (2017) Ann. Rev. Biophys. 45:59 c.f. Dr. Corden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9"/>
          <p:cNvSpPr txBox="1"/>
          <p:nvPr>
            <p:ph idx="4294967295"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TIME CHECK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16 slides remain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Transcription</a:t>
            </a:r>
            <a:endParaRPr/>
          </a:p>
        </p:txBody>
      </p:sp>
      <p:sp>
        <p:nvSpPr>
          <p:cNvPr id="186" name="Google Shape;186;p30"/>
          <p:cNvSpPr txBox="1"/>
          <p:nvPr>
            <p:ph idx="1" type="body"/>
          </p:nvPr>
        </p:nvSpPr>
        <p:spPr>
          <a:xfrm>
            <a:off x="973625" y="1169900"/>
            <a:ext cx="3280800" cy="3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Proteins called transcription factors help tell transcription when &amp; where to start.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Video on transcription factors</a:t>
            </a:r>
            <a:r>
              <a:rPr lang="en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Another video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191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7750" y="2567875"/>
            <a:ext cx="1454200" cy="203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35238" y="2012950"/>
            <a:ext cx="3057525" cy="297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41575" y="291338"/>
            <a:ext cx="3200400" cy="4733925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Transcription factors</a:t>
            </a:r>
            <a:endParaRPr/>
          </a:p>
        </p:txBody>
      </p:sp>
      <p:sp>
        <p:nvSpPr>
          <p:cNvPr id="195" name="Google Shape;195;p31"/>
          <p:cNvSpPr txBox="1"/>
          <p:nvPr>
            <p:ph idx="1" type="body"/>
          </p:nvPr>
        </p:nvSpPr>
        <p:spPr>
          <a:xfrm>
            <a:off x="311700" y="1152475"/>
            <a:ext cx="552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One example of a family of sequence-specific TFs is the “zinc finger” family.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Administrative matters</a:t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80748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The syllabus contains all the information about how the course will be run.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Class will be remote (via Zoom) on Monday, Oct 11 at the usual time. 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Office hours will be remote (via Zoom) every Monday at 8pm. 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</a:pPr>
            <a:r>
              <a:rPr lang="en">
                <a:solidFill>
                  <a:schemeClr val="dk1"/>
                </a:solidFill>
              </a:rPr>
              <a:t>Please say whether this works or not.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DNA methylation</a:t>
            </a:r>
            <a:endParaRPr/>
          </a:p>
        </p:txBody>
      </p:sp>
      <p:pic>
        <p:nvPicPr>
          <p:cNvPr id="201" name="Google Shape;201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9525" y="1179500"/>
            <a:ext cx="3143250" cy="275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70175" y="700750"/>
            <a:ext cx="1495425" cy="3114675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32"/>
          <p:cNvSpPr txBox="1"/>
          <p:nvPr/>
        </p:nvSpPr>
        <p:spPr>
          <a:xfrm>
            <a:off x="5015425" y="4084625"/>
            <a:ext cx="30000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Walsh, C. P., Chaillet, J. R., &amp; Bestor, T. H. (1998). Transcription of IAP endogenous retroviruses is constrained by cytosine methylation. </a:t>
            </a:r>
            <a:r>
              <a:rPr i="1" lang="en" sz="1100">
                <a:solidFill>
                  <a:schemeClr val="dk1"/>
                </a:solidFill>
              </a:rPr>
              <a:t>Nature genetics</a:t>
            </a:r>
            <a:r>
              <a:rPr lang="en" sz="1100">
                <a:solidFill>
                  <a:schemeClr val="dk1"/>
                </a:solidFill>
              </a:rPr>
              <a:t>, </a:t>
            </a:r>
            <a:r>
              <a:rPr i="1" lang="en" sz="1100">
                <a:solidFill>
                  <a:schemeClr val="dk1"/>
                </a:solidFill>
              </a:rPr>
              <a:t>20</a:t>
            </a:r>
            <a:r>
              <a:rPr lang="en" sz="1100">
                <a:solidFill>
                  <a:schemeClr val="dk1"/>
                </a:solidFill>
              </a:rPr>
              <a:t>(2), 116-117.</a:t>
            </a:r>
            <a:endParaRPr/>
          </a:p>
        </p:txBody>
      </p:sp>
      <p:sp>
        <p:nvSpPr>
          <p:cNvPr id="204" name="Google Shape;204;p32"/>
          <p:cNvSpPr txBox="1"/>
          <p:nvPr/>
        </p:nvSpPr>
        <p:spPr>
          <a:xfrm>
            <a:off x="6996625" y="3170225"/>
            <a:ext cx="9804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Control RNA</a:t>
            </a:r>
            <a:endParaRPr/>
          </a:p>
        </p:txBody>
      </p:sp>
      <p:sp>
        <p:nvSpPr>
          <p:cNvPr id="205" name="Google Shape;205;p32"/>
          <p:cNvSpPr txBox="1"/>
          <p:nvPr/>
        </p:nvSpPr>
        <p:spPr>
          <a:xfrm>
            <a:off x="6996625" y="2027225"/>
            <a:ext cx="980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Retrovirus</a:t>
            </a:r>
            <a:r>
              <a:rPr lang="en" sz="1100">
                <a:solidFill>
                  <a:schemeClr val="dk1"/>
                </a:solidFill>
              </a:rPr>
              <a:t> RNA</a:t>
            </a:r>
            <a:endParaRPr/>
          </a:p>
        </p:txBody>
      </p:sp>
      <p:sp>
        <p:nvSpPr>
          <p:cNvPr id="206" name="Google Shape;206;p32"/>
          <p:cNvSpPr txBox="1"/>
          <p:nvPr/>
        </p:nvSpPr>
        <p:spPr>
          <a:xfrm>
            <a:off x="6768025" y="884225"/>
            <a:ext cx="19056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Dnmt is “DNA methyltransferase”</a:t>
            </a:r>
            <a:endParaRPr/>
          </a:p>
        </p:txBody>
      </p:sp>
      <p:sp>
        <p:nvSpPr>
          <p:cNvPr id="207" name="Google Shape;207;p32"/>
          <p:cNvSpPr txBox="1"/>
          <p:nvPr/>
        </p:nvSpPr>
        <p:spPr>
          <a:xfrm>
            <a:off x="311700" y="3981425"/>
            <a:ext cx="3000000" cy="109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DNA methylation helps tell transcription when and where to start. 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DNA methylation</a:t>
            </a:r>
            <a:endParaRPr/>
          </a:p>
        </p:txBody>
      </p:sp>
      <p:pic>
        <p:nvPicPr>
          <p:cNvPr id="213" name="Google Shape;213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9525" y="1179500"/>
            <a:ext cx="3143250" cy="275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8374" y="162925"/>
            <a:ext cx="4315175" cy="482545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3"/>
          <p:cNvSpPr txBox="1"/>
          <p:nvPr/>
        </p:nvSpPr>
        <p:spPr>
          <a:xfrm>
            <a:off x="234675" y="4321175"/>
            <a:ext cx="43152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Anastasiadi, D., Esteve-Codina, A., &amp; Piferrer, F. (2018). Consistent inverse correlation between DNA methylation of the first intron and gene expression across tissues and species. </a:t>
            </a:r>
            <a:r>
              <a:rPr i="1" lang="en" sz="1100">
                <a:solidFill>
                  <a:schemeClr val="dk1"/>
                </a:solidFill>
              </a:rPr>
              <a:t>Epigenetics &amp; chromatin</a:t>
            </a:r>
            <a:r>
              <a:rPr lang="en" sz="1100">
                <a:solidFill>
                  <a:schemeClr val="dk1"/>
                </a:solidFill>
              </a:rPr>
              <a:t>, </a:t>
            </a:r>
            <a:r>
              <a:rPr i="1" lang="en" sz="1100">
                <a:solidFill>
                  <a:schemeClr val="dk1"/>
                </a:solidFill>
              </a:rPr>
              <a:t>11</a:t>
            </a:r>
            <a:r>
              <a:rPr lang="en" sz="1100">
                <a:solidFill>
                  <a:schemeClr val="dk1"/>
                </a:solidFill>
              </a:rPr>
              <a:t>(1), 1-17.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Nucleosomes and histones</a:t>
            </a:r>
            <a:endParaRPr/>
          </a:p>
        </p:txBody>
      </p:sp>
      <p:pic>
        <p:nvPicPr>
          <p:cNvPr id="221" name="Google Shape;221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32675" y="1101675"/>
            <a:ext cx="6319306" cy="3820975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34"/>
          <p:cNvSpPr txBox="1"/>
          <p:nvPr/>
        </p:nvSpPr>
        <p:spPr>
          <a:xfrm>
            <a:off x="234675" y="4702175"/>
            <a:ext cx="43152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Jeffry Corden</a:t>
            </a:r>
            <a:endParaRPr/>
          </a:p>
        </p:txBody>
      </p:sp>
      <p:sp>
        <p:nvSpPr>
          <p:cNvPr id="223" name="Google Shape;223;p34"/>
          <p:cNvSpPr txBox="1"/>
          <p:nvPr/>
        </p:nvSpPr>
        <p:spPr>
          <a:xfrm>
            <a:off x="97800" y="1466775"/>
            <a:ext cx="2415300" cy="109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DNA packaging helps tell transcription when and where to start. 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Google Shape;228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70675" y="1007950"/>
            <a:ext cx="7194723" cy="3820975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35"/>
          <p:cNvSpPr txBox="1"/>
          <p:nvPr/>
        </p:nvSpPr>
        <p:spPr>
          <a:xfrm>
            <a:off x="1072875" y="4549775"/>
            <a:ext cx="43152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Jeffry Corden</a:t>
            </a:r>
            <a:endParaRPr/>
          </a:p>
        </p:txBody>
      </p:sp>
      <p:sp>
        <p:nvSpPr>
          <p:cNvPr id="230" name="Google Shape;230;p3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Nucleosomes and histones</a:t>
            </a:r>
            <a:endParaRPr/>
          </a:p>
        </p:txBody>
      </p:sp>
      <p:sp>
        <p:nvSpPr>
          <p:cNvPr id="231" name="Google Shape;231;p35"/>
          <p:cNvSpPr txBox="1"/>
          <p:nvPr/>
        </p:nvSpPr>
        <p:spPr>
          <a:xfrm>
            <a:off x="166225" y="1447225"/>
            <a:ext cx="17046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Video on histones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5"/>
              </a:rPr>
              <a:t>Even better video on histones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Nucleosomes and histones</a:t>
            </a:r>
            <a:endParaRPr/>
          </a:p>
        </p:txBody>
      </p:sp>
      <p:pic>
        <p:nvPicPr>
          <p:cNvPr id="237" name="Google Shape;237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07525" y="1152475"/>
            <a:ext cx="6591300" cy="3695700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36"/>
          <p:cNvSpPr txBox="1"/>
          <p:nvPr/>
        </p:nvSpPr>
        <p:spPr>
          <a:xfrm>
            <a:off x="5998825" y="498700"/>
            <a:ext cx="3000000" cy="10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Baldi, S., Korber, P., &amp; Becker, P. B. (2020). Beads on a string—nucleosome array arrangements and folding of the chromatin fiber. </a:t>
            </a:r>
            <a:r>
              <a:rPr i="1" lang="en" sz="1100">
                <a:solidFill>
                  <a:schemeClr val="dk1"/>
                </a:solidFill>
              </a:rPr>
              <a:t>Nature structural &amp; molecular biology</a:t>
            </a:r>
            <a:r>
              <a:rPr lang="en" sz="1100">
                <a:solidFill>
                  <a:schemeClr val="dk1"/>
                </a:solidFill>
              </a:rPr>
              <a:t>, </a:t>
            </a:r>
            <a:r>
              <a:rPr i="1" lang="en" sz="1100">
                <a:solidFill>
                  <a:schemeClr val="dk1"/>
                </a:solidFill>
              </a:rPr>
              <a:t>27</a:t>
            </a:r>
            <a:r>
              <a:rPr lang="en" sz="1100">
                <a:solidFill>
                  <a:schemeClr val="dk1"/>
                </a:solidFill>
              </a:rPr>
              <a:t>(2), 109-118.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Nucleosomes and histones</a:t>
            </a:r>
            <a:endParaRPr/>
          </a:p>
        </p:txBody>
      </p:sp>
      <p:pic>
        <p:nvPicPr>
          <p:cNvPr id="244" name="Google Shape;244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0" y="1170125"/>
            <a:ext cx="7255304" cy="3820975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37"/>
          <p:cNvSpPr txBox="1"/>
          <p:nvPr/>
        </p:nvSpPr>
        <p:spPr>
          <a:xfrm>
            <a:off x="234675" y="4702175"/>
            <a:ext cx="43152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Jeffry Corden</a:t>
            </a:r>
            <a:endParaRPr/>
          </a:p>
        </p:txBody>
      </p:sp>
      <p:sp>
        <p:nvSpPr>
          <p:cNvPr id="246" name="Google Shape;246;p37"/>
          <p:cNvSpPr txBox="1"/>
          <p:nvPr/>
        </p:nvSpPr>
        <p:spPr>
          <a:xfrm>
            <a:off x="5779300" y="361800"/>
            <a:ext cx="3000000" cy="10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Zhang, Z., Wippo, C. J., Wal, M., Ward, E., Korber, P., &amp; Pugh, B. F. (2011). A packing mechanism for nucleosome organization reconstituted across a eukaryotic genome. </a:t>
            </a:r>
            <a:r>
              <a:rPr i="1" lang="en" sz="1100">
                <a:solidFill>
                  <a:schemeClr val="dk1"/>
                </a:solidFill>
              </a:rPr>
              <a:t>Science</a:t>
            </a:r>
            <a:r>
              <a:rPr lang="en" sz="1100">
                <a:solidFill>
                  <a:schemeClr val="dk1"/>
                </a:solidFill>
              </a:rPr>
              <a:t>, </a:t>
            </a:r>
            <a:r>
              <a:rPr i="1" lang="en" sz="1100">
                <a:solidFill>
                  <a:schemeClr val="dk1"/>
                </a:solidFill>
              </a:rPr>
              <a:t>332</a:t>
            </a:r>
            <a:r>
              <a:rPr lang="en" sz="1100">
                <a:solidFill>
                  <a:schemeClr val="dk1"/>
                </a:solidFill>
              </a:rPr>
              <a:t>(6032), 977-980.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Nucleosomes and histones</a:t>
            </a:r>
            <a:endParaRPr/>
          </a:p>
        </p:txBody>
      </p:sp>
      <p:sp>
        <p:nvSpPr>
          <p:cNvPr id="252" name="Google Shape;252;p38"/>
          <p:cNvSpPr txBox="1"/>
          <p:nvPr>
            <p:ph idx="1" type="body"/>
          </p:nvPr>
        </p:nvSpPr>
        <p:spPr>
          <a:xfrm>
            <a:off x="973625" y="1169900"/>
            <a:ext cx="3280800" cy="3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Not discussed today: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Pioneer factors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Nucleosome remodelers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Histone code readers and writers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DNA methylation readers and writers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Video on nucleosome sliding</a:t>
            </a:r>
            <a:r>
              <a:rPr lang="en">
                <a:solidFill>
                  <a:schemeClr val="dk1"/>
                </a:solidFill>
              </a:rPr>
              <a:t> (4:30)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39"/>
          <p:cNvSpPr txBox="1"/>
          <p:nvPr>
            <p:ph idx="4294967295"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TIME CHECK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8 slides remain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Transcription</a:t>
            </a:r>
            <a:endParaRPr/>
          </a:p>
        </p:txBody>
      </p:sp>
      <p:sp>
        <p:nvSpPr>
          <p:cNvPr id="263" name="Google Shape;263;p40"/>
          <p:cNvSpPr txBox="1"/>
          <p:nvPr>
            <p:ph idx="1" type="body"/>
          </p:nvPr>
        </p:nvSpPr>
        <p:spPr>
          <a:xfrm>
            <a:off x="311700" y="1152475"/>
            <a:ext cx="3396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rgbClr val="999999"/>
                </a:solidFill>
              </a:rPr>
              <a:t>Which parts</a:t>
            </a:r>
            <a:r>
              <a:rPr lang="en">
                <a:solidFill>
                  <a:srgbClr val="999999"/>
                </a:solidFill>
              </a:rPr>
              <a:t> of the genome are transcribed? (Only 1%!)</a:t>
            </a:r>
            <a:endParaRPr>
              <a:solidFill>
                <a:srgbClr val="999999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999999"/>
                </a:solidFill>
              </a:rPr>
              <a:t>When</a:t>
            </a:r>
            <a:r>
              <a:rPr lang="en">
                <a:solidFill>
                  <a:srgbClr val="999999"/>
                </a:solidFill>
              </a:rPr>
              <a:t> does transcription happen?</a:t>
            </a:r>
            <a:endParaRPr>
              <a:solidFill>
                <a:srgbClr val="999999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999999"/>
                </a:solidFill>
              </a:rPr>
              <a:t>What systems</a:t>
            </a:r>
            <a:r>
              <a:rPr lang="en">
                <a:solidFill>
                  <a:srgbClr val="999999"/>
                </a:solidFill>
              </a:rPr>
              <a:t> determine the where and when of transcription?</a:t>
            </a:r>
            <a:endParaRPr>
              <a:solidFill>
                <a:srgbClr val="999999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What is </a:t>
            </a:r>
            <a:r>
              <a:rPr b="1" lang="en">
                <a:solidFill>
                  <a:schemeClr val="dk1"/>
                </a:solidFill>
              </a:rPr>
              <a:t>the other 99%</a:t>
            </a:r>
            <a:r>
              <a:rPr lang="en">
                <a:solidFill>
                  <a:schemeClr val="dk1"/>
                </a:solidFill>
              </a:rPr>
              <a:t> of the DNA doing?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Enhancers</a:t>
            </a:r>
            <a:endParaRPr/>
          </a:p>
        </p:txBody>
      </p:sp>
      <p:sp>
        <p:nvSpPr>
          <p:cNvPr id="269" name="Google Shape;269;p41"/>
          <p:cNvSpPr txBox="1"/>
          <p:nvPr>
            <p:ph idx="1" type="body"/>
          </p:nvPr>
        </p:nvSpPr>
        <p:spPr>
          <a:xfrm>
            <a:off x="311700" y="1152475"/>
            <a:ext cx="7726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Enhancers loop towards promoters, carrying </a:t>
            </a:r>
            <a:r>
              <a:rPr lang="en">
                <a:solidFill>
                  <a:schemeClr val="dk1"/>
                </a:solidFill>
              </a:rPr>
              <a:t>transcription</a:t>
            </a:r>
            <a:r>
              <a:rPr lang="en">
                <a:solidFill>
                  <a:schemeClr val="dk1"/>
                </a:solidFill>
              </a:rPr>
              <a:t> factors with them.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270" name="Google Shape;270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425" y="2030600"/>
            <a:ext cx="6765599" cy="22137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Why are we doing this?</a:t>
            </a:r>
            <a:endParaRPr/>
          </a:p>
        </p:txBody>
      </p:sp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311700" y="1152475"/>
            <a:ext cx="4260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Your goals: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Please take a notecard and summarize what you aspire to get out of either this class, or JHU, or both. </a:t>
            </a:r>
            <a:endParaRPr/>
          </a:p>
        </p:txBody>
      </p:sp>
      <p:sp>
        <p:nvSpPr>
          <p:cNvPr id="68" name="Google Shape;68;p15"/>
          <p:cNvSpPr txBox="1"/>
          <p:nvPr>
            <p:ph idx="1" type="body"/>
          </p:nvPr>
        </p:nvSpPr>
        <p:spPr>
          <a:xfrm>
            <a:off x="4674800" y="1152475"/>
            <a:ext cx="4260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My goals for you: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Explain where scientific </a:t>
            </a:r>
            <a:r>
              <a:rPr lang="en">
                <a:solidFill>
                  <a:schemeClr val="dk1"/>
                </a:solidFill>
              </a:rPr>
              <a:t>knowledge</a:t>
            </a:r>
            <a:r>
              <a:rPr lang="en">
                <a:solidFill>
                  <a:schemeClr val="dk1"/>
                </a:solidFill>
              </a:rPr>
              <a:t> comes from 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Speak the language of epigenetics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Google Shape;275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73536" y="0"/>
            <a:ext cx="7100979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4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Enhancers</a:t>
            </a:r>
            <a:endParaRPr/>
          </a:p>
        </p:txBody>
      </p:sp>
      <p:sp>
        <p:nvSpPr>
          <p:cNvPr id="277" name="Google Shape;277;p42"/>
          <p:cNvSpPr txBox="1"/>
          <p:nvPr>
            <p:ph idx="1" type="body"/>
          </p:nvPr>
        </p:nvSpPr>
        <p:spPr>
          <a:xfrm>
            <a:off x="311700" y="1152475"/>
            <a:ext cx="1761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Enhancers are landing pads for transcription factors.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Enhancers</a:t>
            </a:r>
            <a:endParaRPr/>
          </a:p>
        </p:txBody>
      </p:sp>
      <p:sp>
        <p:nvSpPr>
          <p:cNvPr id="283" name="Google Shape;283;p43"/>
          <p:cNvSpPr txBox="1"/>
          <p:nvPr>
            <p:ph idx="1" type="body"/>
          </p:nvPr>
        </p:nvSpPr>
        <p:spPr>
          <a:xfrm>
            <a:off x="311700" y="1152475"/>
            <a:ext cx="26805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chemeClr val="dk1"/>
                </a:solidFill>
              </a:rPr>
              <a:t>Their activity is more specialized than the genes they control.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284" name="Google Shape;284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35200" y="445025"/>
            <a:ext cx="5297100" cy="382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43"/>
          <p:cNvPicPr preferRelativeResize="0"/>
          <p:nvPr/>
        </p:nvPicPr>
        <p:blipFill rotWithShape="1">
          <a:blip r:embed="rId4">
            <a:alphaModFix/>
          </a:blip>
          <a:srcRect b="0" l="34452" r="33507" t="0"/>
          <a:stretch/>
        </p:blipFill>
        <p:spPr>
          <a:xfrm>
            <a:off x="494100" y="2274000"/>
            <a:ext cx="2136349" cy="2762250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43"/>
          <p:cNvSpPr txBox="1"/>
          <p:nvPr/>
        </p:nvSpPr>
        <p:spPr>
          <a:xfrm>
            <a:off x="3535200" y="4266000"/>
            <a:ext cx="52971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Smemo, S., Campos, L. C., Moskowitz, I. P., Krieger, J. E., Pereira, A. C., &amp; Nobrega, M. A. (2012). Regulatory variation in a TBX5 enhancer leads to isolated congenital heart disease. </a:t>
            </a:r>
            <a:r>
              <a:rPr i="1" lang="en" sz="1100">
                <a:solidFill>
                  <a:schemeClr val="dk1"/>
                </a:solidFill>
              </a:rPr>
              <a:t>Human molecular genetics</a:t>
            </a:r>
            <a:r>
              <a:rPr lang="en" sz="1100">
                <a:solidFill>
                  <a:schemeClr val="dk1"/>
                </a:solidFill>
              </a:rPr>
              <a:t>, </a:t>
            </a:r>
            <a:r>
              <a:rPr i="1" lang="en" sz="1100">
                <a:solidFill>
                  <a:schemeClr val="dk1"/>
                </a:solidFill>
              </a:rPr>
              <a:t>21</a:t>
            </a:r>
            <a:r>
              <a:rPr lang="en" sz="1100">
                <a:solidFill>
                  <a:schemeClr val="dk1"/>
                </a:solidFill>
              </a:rPr>
              <a:t>(14), 3255-3263.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4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Enhancers</a:t>
            </a:r>
            <a:endParaRPr/>
          </a:p>
        </p:txBody>
      </p:sp>
      <p:sp>
        <p:nvSpPr>
          <p:cNvPr id="292" name="Google Shape;292;p44"/>
          <p:cNvSpPr txBox="1"/>
          <p:nvPr>
            <p:ph idx="1" type="body"/>
          </p:nvPr>
        </p:nvSpPr>
        <p:spPr>
          <a:xfrm>
            <a:off x="311700" y="1152475"/>
            <a:ext cx="3012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Enhancers are also transcribed into RNA and the RNA is sometimes necessary for the enhancer to work properly. This is very confusing and it ruins our tidy categories.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Melgar, M. F., Collins, F. S., &amp; Sethupathy, P. (2011). Discovery of active enhancers through bidirectional expression of short transcripts. </a:t>
            </a:r>
            <a:r>
              <a:rPr i="1" lang="en" sz="1100">
                <a:solidFill>
                  <a:schemeClr val="dk1"/>
                </a:solidFill>
              </a:rPr>
              <a:t>Genome biology</a:t>
            </a:r>
            <a:r>
              <a:rPr lang="en" sz="1100">
                <a:solidFill>
                  <a:schemeClr val="dk1"/>
                </a:solidFill>
              </a:rPr>
              <a:t>, </a:t>
            </a:r>
            <a:r>
              <a:rPr i="1" lang="en" sz="1100">
                <a:solidFill>
                  <a:schemeClr val="dk1"/>
                </a:solidFill>
              </a:rPr>
              <a:t>12</a:t>
            </a:r>
            <a:r>
              <a:rPr lang="en" sz="1100">
                <a:solidFill>
                  <a:schemeClr val="dk1"/>
                </a:solidFill>
              </a:rPr>
              <a:t>(11), 1-11.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293" name="Google Shape;293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69600" y="445025"/>
            <a:ext cx="5621999" cy="25055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69600" y="3102978"/>
            <a:ext cx="2728212" cy="1888122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44"/>
          <p:cNvSpPr txBox="1"/>
          <p:nvPr/>
        </p:nvSpPr>
        <p:spPr>
          <a:xfrm>
            <a:off x="6297375" y="3314925"/>
            <a:ext cx="2728200" cy="136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Pnueli, L., Rudnizky, S., Yosefzon, Y., &amp; Melamed, P. (2015). RNA transcribed from a distal enhancer is required for activating the chromatin at the promoter of the gonadotropin α-subunit gene. </a:t>
            </a:r>
            <a:r>
              <a:rPr i="1" lang="en" sz="1100">
                <a:solidFill>
                  <a:schemeClr val="dk1"/>
                </a:solidFill>
              </a:rPr>
              <a:t>Proceedings of the National Academy of Sciences</a:t>
            </a:r>
            <a:r>
              <a:rPr lang="en" sz="1100">
                <a:solidFill>
                  <a:schemeClr val="dk1"/>
                </a:solidFill>
              </a:rPr>
              <a:t>, </a:t>
            </a:r>
            <a:r>
              <a:rPr i="1" lang="en" sz="1100">
                <a:solidFill>
                  <a:schemeClr val="dk1"/>
                </a:solidFill>
              </a:rPr>
              <a:t>112</a:t>
            </a:r>
            <a:r>
              <a:rPr lang="en" sz="1100">
                <a:solidFill>
                  <a:schemeClr val="dk1"/>
                </a:solidFill>
              </a:rPr>
              <a:t>(14), 4369-4374.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4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Enhancers</a:t>
            </a:r>
            <a:endParaRPr/>
          </a:p>
        </p:txBody>
      </p:sp>
      <p:sp>
        <p:nvSpPr>
          <p:cNvPr id="301" name="Google Shape;301;p45"/>
          <p:cNvSpPr txBox="1"/>
          <p:nvPr>
            <p:ph idx="1" type="body"/>
          </p:nvPr>
        </p:nvSpPr>
        <p:spPr>
          <a:xfrm>
            <a:off x="311700" y="1152475"/>
            <a:ext cx="3012900" cy="382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Enhancers can be detected using various techniques, often based on sequencing or fluorescence. </a:t>
            </a:r>
            <a:r>
              <a:rPr lang="en">
                <a:solidFill>
                  <a:schemeClr val="dk1"/>
                </a:solidFill>
              </a:rPr>
              <a:t>There are hundreds of thousands of enhancers in the human genome. 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Buenrostro, J. D., Giresi, P. G., Zaba, L. C., Chang, H. Y., &amp; Greenleaf, W. J. (2013). Transposition of native chromatin for multimodal regulatory analysis and personal epigenomics. </a:t>
            </a:r>
            <a:r>
              <a:rPr i="1" lang="en" sz="1100">
                <a:solidFill>
                  <a:schemeClr val="dk1"/>
                </a:solidFill>
              </a:rPr>
              <a:t>Nature methods</a:t>
            </a:r>
            <a:r>
              <a:rPr lang="en" sz="1100">
                <a:solidFill>
                  <a:schemeClr val="dk1"/>
                </a:solidFill>
              </a:rPr>
              <a:t>, </a:t>
            </a:r>
            <a:r>
              <a:rPr i="1" lang="en" sz="1100">
                <a:solidFill>
                  <a:schemeClr val="dk1"/>
                </a:solidFill>
              </a:rPr>
              <a:t>10</a:t>
            </a:r>
            <a:r>
              <a:rPr lang="en" sz="1100">
                <a:solidFill>
                  <a:schemeClr val="dk1"/>
                </a:solidFill>
              </a:rPr>
              <a:t>(12), 1213.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302" name="Google Shape;302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00800" y="463650"/>
            <a:ext cx="5398075" cy="4375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4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Enhancers</a:t>
            </a:r>
            <a:endParaRPr/>
          </a:p>
        </p:txBody>
      </p:sp>
      <p:sp>
        <p:nvSpPr>
          <p:cNvPr id="308" name="Google Shape;308;p46"/>
          <p:cNvSpPr txBox="1"/>
          <p:nvPr>
            <p:ph idx="1" type="body"/>
          </p:nvPr>
        </p:nvSpPr>
        <p:spPr>
          <a:xfrm>
            <a:off x="311700" y="1152475"/>
            <a:ext cx="7726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Video on loop extrusion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309" name="Google Shape;309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9425" y="2030600"/>
            <a:ext cx="6765599" cy="22137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4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Why are we doing this?</a:t>
            </a:r>
            <a:endParaRPr/>
          </a:p>
        </p:txBody>
      </p:sp>
      <p:sp>
        <p:nvSpPr>
          <p:cNvPr id="315" name="Google Shape;315;p47"/>
          <p:cNvSpPr txBox="1"/>
          <p:nvPr>
            <p:ph idx="1" type="body"/>
          </p:nvPr>
        </p:nvSpPr>
        <p:spPr>
          <a:xfrm>
            <a:off x="557375" y="1152475"/>
            <a:ext cx="83778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Epigenetics is the study of DNA packaging and decoration. It has fundamental consequences for disease, development, inheritance, and evolution. It is full of tricky and confusing details, so it’s a great place to practice a skill that will serve you far beyond this class: targeted critical reading. 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4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Next steps</a:t>
            </a:r>
            <a:endParaRPr/>
          </a:p>
        </p:txBody>
      </p:sp>
      <p:sp>
        <p:nvSpPr>
          <p:cNvPr id="321" name="Google Shape;321;p4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Before you go, please give to me: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Handwritten goals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Familiarity with terms from this lecture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Office hours ok or not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Check the class schedule section of the syllabus for reading.</a:t>
            </a:r>
            <a:r>
              <a:rPr lang="en">
                <a:solidFill>
                  <a:schemeClr val="dk1"/>
                </a:solidFill>
              </a:rPr>
              <a:t>	 	 	 	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Reading: Use anything listed in the “textbook” section to become familiar with the biochemical building blocks of epigenetics.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Bonus reading: Avery, McCleod, &amp; McCarty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Acquiring the language </a:t>
            </a:r>
            <a:endParaRPr/>
          </a:p>
        </p:txBody>
      </p:sp>
      <p:sp>
        <p:nvSpPr>
          <p:cNvPr id="74" name="Google Shape;74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As we go, p</a:t>
            </a:r>
            <a:r>
              <a:rPr lang="en">
                <a:solidFill>
                  <a:srgbClr val="000000"/>
                </a:solidFill>
              </a:rPr>
              <a:t>lease write down key terms (or follow the handout) and tell me how familiar you are with them.</a:t>
            </a:r>
            <a:br>
              <a:rPr lang="en">
                <a:solidFill>
                  <a:srgbClr val="000000"/>
                </a:solidFill>
              </a:rPr>
            </a:br>
            <a:br>
              <a:rPr lang="en">
                <a:solidFill>
                  <a:srgbClr val="000000"/>
                </a:solidFill>
              </a:rPr>
            </a:br>
            <a:r>
              <a:rPr lang="en">
                <a:solidFill>
                  <a:srgbClr val="000000"/>
                </a:solidFill>
              </a:rPr>
              <a:t>1: I know this term and I can describe its importance to biology.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2: I have heard of this but I am not sure what it does biologically.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>
                <a:solidFill>
                  <a:srgbClr val="000000"/>
                </a:solidFill>
              </a:rPr>
              <a:t>3: I have never heard of this.</a:t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Inheritance and biochemistry</a:t>
            </a:r>
            <a:endParaRPr/>
          </a:p>
        </p:txBody>
      </p:sp>
      <p:sp>
        <p:nvSpPr>
          <p:cNvPr id="80" name="Google Shape;80;p17"/>
          <p:cNvSpPr txBox="1"/>
          <p:nvPr>
            <p:ph idx="1" type="body"/>
          </p:nvPr>
        </p:nvSpPr>
        <p:spPr>
          <a:xfrm>
            <a:off x="311700" y="1152475"/>
            <a:ext cx="4260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solidFill>
                  <a:srgbClr val="000000"/>
                </a:solidFill>
              </a:rPr>
              <a:t>Dead cells can “transform” living cells in certain cases.</a:t>
            </a:r>
            <a:br>
              <a:rPr lang="en">
                <a:solidFill>
                  <a:srgbClr val="000000"/>
                </a:solidFill>
              </a:rPr>
            </a:br>
            <a:br>
              <a:rPr lang="en">
                <a:solidFill>
                  <a:srgbClr val="000000"/>
                </a:solidFill>
              </a:rPr>
            </a:br>
            <a:r>
              <a:rPr lang="en">
                <a:solidFill>
                  <a:srgbClr val="000000"/>
                </a:solidFill>
              </a:rPr>
              <a:t>The dead cells are made of several types of molecules: proteins, </a:t>
            </a:r>
            <a:r>
              <a:rPr lang="en">
                <a:solidFill>
                  <a:srgbClr val="000000"/>
                </a:solidFill>
              </a:rPr>
              <a:t>carbohydrates</a:t>
            </a:r>
            <a:r>
              <a:rPr lang="en">
                <a:solidFill>
                  <a:srgbClr val="000000"/>
                </a:solidFill>
              </a:rPr>
              <a:t>, fats, nucleic acids. </a:t>
            </a:r>
            <a:br>
              <a:rPr lang="en">
                <a:solidFill>
                  <a:srgbClr val="000000"/>
                </a:solidFill>
              </a:rPr>
            </a:br>
            <a:br>
              <a:rPr lang="en">
                <a:solidFill>
                  <a:srgbClr val="000000"/>
                </a:solidFill>
              </a:rPr>
            </a:br>
            <a:r>
              <a:rPr lang="en">
                <a:solidFill>
                  <a:srgbClr val="000000"/>
                </a:solidFill>
              </a:rPr>
              <a:t>Which type induces the transformation? How would you test this?</a:t>
            </a:r>
            <a:endParaRPr>
              <a:solidFill>
                <a:srgbClr val="000000"/>
              </a:solidFill>
            </a:endParaRPr>
          </a:p>
        </p:txBody>
      </p:sp>
      <p:grpSp>
        <p:nvGrpSpPr>
          <p:cNvPr id="81" name="Google Shape;81;p17"/>
          <p:cNvGrpSpPr/>
          <p:nvPr/>
        </p:nvGrpSpPr>
        <p:grpSpPr>
          <a:xfrm>
            <a:off x="4948620" y="3797730"/>
            <a:ext cx="3655076" cy="1202700"/>
            <a:chOff x="4948620" y="1152480"/>
            <a:chExt cx="3655076" cy="1202700"/>
          </a:xfrm>
        </p:grpSpPr>
        <p:pic>
          <p:nvPicPr>
            <p:cNvPr id="82" name="Google Shape;82;p1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948620" y="1152480"/>
              <a:ext cx="3655076" cy="12027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3" name="Google Shape;83;p17"/>
            <p:cNvSpPr/>
            <p:nvPr/>
          </p:nvSpPr>
          <p:spPr>
            <a:xfrm>
              <a:off x="6390150" y="1891750"/>
              <a:ext cx="1499400" cy="1569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84" name="Google Shape;8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30050" y="612494"/>
            <a:ext cx="3105975" cy="2603825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7"/>
          <p:cNvSpPr txBox="1"/>
          <p:nvPr/>
        </p:nvSpPr>
        <p:spPr>
          <a:xfrm>
            <a:off x="4930650" y="3207025"/>
            <a:ext cx="36552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By Madeleine Price Ball, l</a:t>
            </a:r>
            <a:r>
              <a:rPr lang="en" sz="1100">
                <a:solidFill>
                  <a:schemeClr val="dk1"/>
                </a:solidFill>
              </a:rPr>
              <a:t>icensed under </a:t>
            </a:r>
            <a:r>
              <a:rPr lang="en" sz="1100" u="sng">
                <a:solidFill>
                  <a:schemeClr val="hlink"/>
                </a:solidFill>
                <a:hlinkClick r:id="rId5"/>
              </a:rPr>
              <a:t>Creative Commons</a:t>
            </a:r>
            <a:r>
              <a:rPr lang="en" sz="1100">
                <a:solidFill>
                  <a:schemeClr val="dk1"/>
                </a:solidFill>
                <a:uFill>
                  <a:noFill/>
                </a:u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en" sz="1100" u="sng">
                <a:solidFill>
                  <a:schemeClr val="hlink"/>
                </a:solidFill>
                <a:hlinkClick r:id="rId7"/>
              </a:rPr>
              <a:t>Attribution-Share Alike 3.0 Unported</a:t>
            </a:r>
            <a:r>
              <a:rPr lang="en" sz="1100">
                <a:solidFill>
                  <a:schemeClr val="dk1"/>
                </a:solidFill>
              </a:rPr>
              <a:t> license. 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DNA</a:t>
            </a:r>
            <a:endParaRPr/>
          </a:p>
        </p:txBody>
      </p:sp>
      <p:pic>
        <p:nvPicPr>
          <p:cNvPr id="91" name="Google Shape;9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60450" y="0"/>
            <a:ext cx="518355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8"/>
          <p:cNvSpPr txBox="1"/>
          <p:nvPr/>
        </p:nvSpPr>
        <p:spPr>
          <a:xfrm>
            <a:off x="5842350" y="4620300"/>
            <a:ext cx="33018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By </a:t>
            </a:r>
            <a:r>
              <a:rPr lang="en" sz="1100" u="sng">
                <a:solidFill>
                  <a:schemeClr val="hlink"/>
                </a:solidFill>
                <a:hlinkClick r:id="rId4"/>
              </a:rPr>
              <a:t>Zephyris</a:t>
            </a:r>
            <a:r>
              <a:rPr lang="en" sz="1100">
                <a:solidFill>
                  <a:schemeClr val="dk1"/>
                </a:solidFill>
              </a:rPr>
              <a:t>,</a:t>
            </a:r>
            <a:r>
              <a:rPr lang="en" sz="1100">
                <a:solidFill>
                  <a:schemeClr val="dk1"/>
                </a:solidFill>
              </a:rPr>
              <a:t> licensed under </a:t>
            </a:r>
            <a:r>
              <a:rPr lang="en" sz="1100" u="sng">
                <a:solidFill>
                  <a:schemeClr val="hlink"/>
                </a:solidFill>
                <a:hlinkClick r:id="rId5"/>
              </a:rPr>
              <a:t>Creative Commons</a:t>
            </a:r>
            <a:r>
              <a:rPr lang="en" sz="1100">
                <a:solidFill>
                  <a:schemeClr val="dk1"/>
                </a:solidFill>
                <a:uFill>
                  <a:noFill/>
                </a:u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en" sz="1100" u="sng">
                <a:solidFill>
                  <a:schemeClr val="hlink"/>
                </a:solidFill>
                <a:hlinkClick r:id="rId7"/>
              </a:rPr>
              <a:t>Attribution-Share Alike 3.0 Unported</a:t>
            </a:r>
            <a:r>
              <a:rPr lang="en" sz="1100">
                <a:solidFill>
                  <a:schemeClr val="dk1"/>
                </a:solidFill>
              </a:rPr>
              <a:t> license. </a:t>
            </a:r>
            <a:endParaRPr/>
          </a:p>
        </p:txBody>
      </p:sp>
      <p:sp>
        <p:nvSpPr>
          <p:cNvPr id="93" name="Google Shape;93;p18"/>
          <p:cNvSpPr txBox="1"/>
          <p:nvPr/>
        </p:nvSpPr>
        <p:spPr>
          <a:xfrm>
            <a:off x="0" y="4743300"/>
            <a:ext cx="3848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By </a:t>
            </a:r>
            <a:r>
              <a:rPr lang="en"/>
              <a:t>Madeleine Price Ball, licensed under CC0.</a:t>
            </a:r>
            <a:endParaRPr/>
          </a:p>
        </p:txBody>
      </p:sp>
      <p:pic>
        <p:nvPicPr>
          <p:cNvPr id="94" name="Google Shape;94;p1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87900" y="1341775"/>
            <a:ext cx="2876500" cy="3354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DNA questions</a:t>
            </a:r>
            <a:endParaRPr/>
          </a:p>
        </p:txBody>
      </p:sp>
      <p:sp>
        <p:nvSpPr>
          <p:cNvPr id="100" name="Google Shape;100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What are the chemical components of DNA?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Where is the information stored in the DNA?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How would you copy </a:t>
            </a:r>
            <a:r>
              <a:rPr lang="en">
                <a:solidFill>
                  <a:schemeClr val="dk1"/>
                </a:solidFill>
              </a:rPr>
              <a:t>the information</a:t>
            </a:r>
            <a:r>
              <a:rPr lang="en">
                <a:solidFill>
                  <a:schemeClr val="dk1"/>
                </a:solidFill>
              </a:rPr>
              <a:t>?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How does</a:t>
            </a:r>
            <a:r>
              <a:rPr lang="en">
                <a:solidFill>
                  <a:schemeClr val="dk1"/>
                </a:solidFill>
              </a:rPr>
              <a:t> DNA arrange the carbohydrate shell of the transformed streptococcus?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Central Dogma of molecular biology</a:t>
            </a:r>
            <a:endParaRPr/>
          </a:p>
        </p:txBody>
      </p:sp>
      <p:sp>
        <p:nvSpPr>
          <p:cNvPr id="106" name="Google Shape;106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grpSp>
        <p:nvGrpSpPr>
          <p:cNvPr id="107" name="Google Shape;107;p20"/>
          <p:cNvGrpSpPr/>
          <p:nvPr/>
        </p:nvGrpSpPr>
        <p:grpSpPr>
          <a:xfrm>
            <a:off x="2672775" y="1084250"/>
            <a:ext cx="3188225" cy="3705225"/>
            <a:chOff x="2672775" y="1084250"/>
            <a:chExt cx="3188225" cy="3705225"/>
          </a:xfrm>
        </p:grpSpPr>
        <p:pic>
          <p:nvPicPr>
            <p:cNvPr id="108" name="Google Shape;108;p20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672775" y="1084250"/>
              <a:ext cx="3028950" cy="37052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9" name="Google Shape;109;p20"/>
            <p:cNvSpPr/>
            <p:nvPr/>
          </p:nvSpPr>
          <p:spPr>
            <a:xfrm>
              <a:off x="3997400" y="3596725"/>
              <a:ext cx="1863600" cy="8943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0" name="Google Shape;110;p20"/>
          <p:cNvSpPr txBox="1"/>
          <p:nvPr/>
        </p:nvSpPr>
        <p:spPr>
          <a:xfrm>
            <a:off x="6004000" y="3696275"/>
            <a:ext cx="30000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Dhorspool at en.wikipedia, CC BY-SA 3.0 &lt;https://creativecommons.org/licenses/by-sa/3.0&gt;, via Wikimedia Commons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Transcription</a:t>
            </a:r>
            <a:endParaRPr/>
          </a:p>
        </p:txBody>
      </p:sp>
      <p:sp>
        <p:nvSpPr>
          <p:cNvPr id="116" name="Google Shape;116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This animation</a:t>
            </a:r>
            <a:r>
              <a:rPr lang="en">
                <a:solidFill>
                  <a:schemeClr val="dk1"/>
                </a:solidFill>
              </a:rPr>
              <a:t> explains nicely.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