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e8d9cede28_0_1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e8d9cede28_0_1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edc2010e5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edc2010e5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ec520fe14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ec520fe14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ec520fe14f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ec520fe14f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ec520fe14f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ec520fe14f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ec520fe14f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ec520fe14f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e8d9cede28_0_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e8d9cede28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Learning to learn about epigenetics</a:t>
            </a:r>
            <a:endParaRPr/>
          </a:p>
        </p:txBody>
      </p:sp>
      <p:sp>
        <p:nvSpPr>
          <p:cNvPr id="55" name="Google Shape;55;p13"/>
          <p:cNvSpPr txBox="1"/>
          <p:nvPr>
            <p:ph idx="1" type="subTitle"/>
          </p:nvPr>
        </p:nvSpPr>
        <p:spPr>
          <a:xfrm>
            <a:off x="311700" y="2834125"/>
            <a:ext cx="8520600" cy="15093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EN.500.111 (01) HEART</a:t>
            </a:r>
            <a:endParaRPr/>
          </a:p>
          <a:p>
            <a:pPr indent="0" lvl="0" marL="0" rtl="0" algn="ctr">
              <a:spcBef>
                <a:spcPts val="0"/>
              </a:spcBef>
              <a:spcAft>
                <a:spcPts val="0"/>
              </a:spcAft>
              <a:buNone/>
            </a:pPr>
            <a:r>
              <a:rPr lang="en"/>
              <a:t>Meeting #2</a:t>
            </a:r>
            <a:endParaRPr/>
          </a:p>
          <a:p>
            <a:pPr indent="0" lvl="0" marL="0" rtl="0" algn="ctr">
              <a:spcBef>
                <a:spcPts val="0"/>
              </a:spcBef>
              <a:spcAft>
                <a:spcPts val="0"/>
              </a:spcAft>
              <a:buNone/>
            </a:pPr>
            <a:r>
              <a:rPr lang="en"/>
              <a:t>Eric Kernfeld</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Administrative matters</a:t>
            </a:r>
            <a:endParaRPr/>
          </a:p>
        </p:txBody>
      </p:sp>
      <p:sp>
        <p:nvSpPr>
          <p:cNvPr id="61" name="Google Shape;61;p14"/>
          <p:cNvSpPr txBox="1"/>
          <p:nvPr>
            <p:ph idx="1" type="body"/>
          </p:nvPr>
        </p:nvSpPr>
        <p:spPr>
          <a:xfrm>
            <a:off x="311700" y="1152475"/>
            <a:ext cx="80748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chemeClr val="dk1"/>
              </a:buClr>
              <a:buSzPts val="1800"/>
              <a:buChar char="●"/>
            </a:pPr>
            <a:r>
              <a:rPr lang="en">
                <a:solidFill>
                  <a:schemeClr val="dk1"/>
                </a:solidFill>
              </a:rPr>
              <a:t>Class will be remote (via Zoom) on Monday, Oct 11 at the usual time. </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Is everyone on Blackboard?</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Project-related materials and these slides are posted to Blackboard. </a:t>
            </a:r>
            <a:endParaRPr>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Agenda for today</a:t>
            </a:r>
            <a:endParaRPr/>
          </a:p>
        </p:txBody>
      </p:sp>
      <p:sp>
        <p:nvSpPr>
          <p:cNvPr id="67" name="Google Shape;67;p15"/>
          <p:cNvSpPr txBox="1"/>
          <p:nvPr>
            <p:ph idx="1" type="body"/>
          </p:nvPr>
        </p:nvSpPr>
        <p:spPr>
          <a:xfrm>
            <a:off x="311700" y="1152475"/>
            <a:ext cx="80748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chemeClr val="dk1"/>
              </a:buClr>
              <a:buSzPts val="1800"/>
              <a:buChar char="●"/>
            </a:pPr>
            <a:r>
              <a:rPr lang="en">
                <a:solidFill>
                  <a:schemeClr val="dk1"/>
                </a:solidFill>
              </a:rPr>
              <a:t>Finish Lecture 1 on biological building blocks.</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Introduce individual research projects.</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(If time) Introduce a memory game to review concepts.</a:t>
            </a:r>
            <a:endParaRPr>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Research project goals</a:t>
            </a:r>
            <a:endParaRPr/>
          </a:p>
        </p:txBody>
      </p:sp>
      <p:sp>
        <p:nvSpPr>
          <p:cNvPr id="73" name="Google Shape;73;p1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chemeClr val="dk1"/>
              </a:buClr>
              <a:buSzPts val="1800"/>
              <a:buChar char="●"/>
            </a:pPr>
            <a:r>
              <a:rPr lang="en">
                <a:solidFill>
                  <a:schemeClr val="dk1"/>
                </a:solidFill>
              </a:rPr>
              <a:t>Learn in depth about a specific topic.</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Learn to find the primary data behind an important claim.</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Learn to keep track of the most important questions in the face of structures that naturally cause people to get bogged down in details or wander off in no specific direction. </a:t>
            </a:r>
            <a:endParaRPr>
              <a:solidFill>
                <a:schemeClr val="dk1"/>
              </a:solidFill>
            </a:endParaRPr>
          </a:p>
          <a:p>
            <a:pPr indent="0" lvl="0" marL="0" rtl="0" algn="l">
              <a:spcBef>
                <a:spcPts val="1200"/>
              </a:spcBef>
              <a:spcAft>
                <a:spcPts val="0"/>
              </a:spcAft>
              <a:buNone/>
            </a:pPr>
            <a:r>
              <a:t/>
            </a:r>
            <a:endParaRPr>
              <a:solidFill>
                <a:schemeClr val="dk1"/>
              </a:solidFill>
            </a:endParaRPr>
          </a:p>
          <a:p>
            <a:pPr indent="0" lvl="0" marL="0" rtl="0" algn="l">
              <a:spcBef>
                <a:spcPts val="1200"/>
              </a:spcBef>
              <a:spcAft>
                <a:spcPts val="1200"/>
              </a:spcAft>
              <a:buNone/>
            </a:pPr>
            <a:r>
              <a:rPr lang="en">
                <a:solidFill>
                  <a:schemeClr val="dk1"/>
                </a:solidFill>
              </a:rPr>
              <a:t>TO DO: pass around example documents and the project assignment document.</a:t>
            </a:r>
            <a:endParaRPr>
              <a:solidFill>
                <a:schemeClr val="dk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7" name="Shape 77"/>
        <p:cNvGrpSpPr/>
        <p:nvPr/>
      </p:nvGrpSpPr>
      <p:grpSpPr>
        <a:xfrm>
          <a:off x="0" y="0"/>
          <a:ext cx="0" cy="0"/>
          <a:chOff x="0" y="0"/>
          <a:chExt cx="0" cy="0"/>
        </a:xfrm>
      </p:grpSpPr>
      <p:sp>
        <p:nvSpPr>
          <p:cNvPr id="78" name="Google Shape;78;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Suggested strategies</a:t>
            </a:r>
            <a:endParaRPr/>
          </a:p>
        </p:txBody>
      </p:sp>
      <p:sp>
        <p:nvSpPr>
          <p:cNvPr id="79" name="Google Shape;79;p1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chemeClr val="dk1"/>
              </a:buClr>
              <a:buSzPts val="1800"/>
              <a:buChar char="●"/>
            </a:pPr>
            <a:r>
              <a:rPr lang="en">
                <a:solidFill>
                  <a:schemeClr val="dk1"/>
                </a:solidFill>
              </a:rPr>
              <a:t>The Explorer: when learning about something totally new, deviate frequently to follow interesting leads. Try to get a holistic view of your subject. Do not emphasize primary data or experimental systems. </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The Analyst: when pursuing a specific question, follow new leads only when they directly address your question. Demand primary data.</a:t>
            </a:r>
            <a:endParaRPr>
              <a:solidFill>
                <a:schemeClr val="dk1"/>
              </a:solidFill>
            </a:endParaRPr>
          </a:p>
          <a:p>
            <a:pPr indent="0" lvl="0" marL="0" rtl="0" algn="l">
              <a:spcBef>
                <a:spcPts val="1200"/>
              </a:spcBef>
              <a:spcAft>
                <a:spcPts val="1200"/>
              </a:spcAft>
              <a:buNone/>
            </a:pPr>
            <a:r>
              <a:rPr lang="en">
                <a:solidFill>
                  <a:schemeClr val="dk1"/>
                </a:solidFill>
              </a:rPr>
              <a:t>Reminder to self: discuss enjoyment and note-taking.</a:t>
            </a:r>
            <a:endParaRPr>
              <a:solidFill>
                <a:schemeClr val="dk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Research projects</a:t>
            </a:r>
            <a:endParaRPr/>
          </a:p>
        </p:txBody>
      </p:sp>
      <p:sp>
        <p:nvSpPr>
          <p:cNvPr id="85" name="Google Shape;85;p1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chemeClr val="dk1"/>
              </a:buClr>
              <a:buSzPts val="1800"/>
              <a:buChar char="●"/>
            </a:pPr>
            <a:r>
              <a:rPr lang="en">
                <a:solidFill>
                  <a:schemeClr val="dk1"/>
                </a:solidFill>
              </a:rPr>
              <a:t>Sept 27, Oct 4, Oct 11, Oct 18: you will have about 3 hours total to work on projects in class. </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Oct 25, Nov 1: present your chalk talk and follow up on suggestions. Outside class, read papers from your partners.</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Nov 8: Exchange feedback with your partners and update your projects. </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Nov 15: Final class. Projects are due by email at midnight.</a:t>
            </a:r>
            <a:endParaRPr>
              <a:solidFill>
                <a:schemeClr val="dk1"/>
              </a:solidFill>
            </a:endParaRPr>
          </a:p>
          <a:p>
            <a:pPr indent="0" lvl="0" marL="0" rtl="0" algn="l">
              <a:spcBef>
                <a:spcPts val="1200"/>
              </a:spcBef>
              <a:spcAft>
                <a:spcPts val="1200"/>
              </a:spcAft>
              <a:buNone/>
            </a:pPr>
            <a:r>
              <a:rPr lang="en">
                <a:solidFill>
                  <a:schemeClr val="dk1"/>
                </a:solidFill>
              </a:rPr>
              <a:t>HEART classes are meant to be easy and fun. You can do the work for this project in class, not at home. It’s also ok to not finish the project. </a:t>
            </a:r>
            <a:endParaRPr>
              <a:solidFill>
                <a:schemeClr val="dk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Memory game</a:t>
            </a:r>
            <a:endParaRPr/>
          </a:p>
        </p:txBody>
      </p:sp>
      <p:sp>
        <p:nvSpPr>
          <p:cNvPr id="91" name="Google Shape;91;p1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chemeClr val="dk1"/>
              </a:buClr>
              <a:buSzPts val="1800"/>
              <a:buChar char="●"/>
            </a:pPr>
            <a:r>
              <a:rPr lang="en">
                <a:solidFill>
                  <a:schemeClr val="dk1"/>
                </a:solidFill>
              </a:rPr>
              <a:t>Flip two cards. If they match, you win a point and remove those cards.</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If they don’t match, remember their positions for later. </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If a third card matches a set that was already removed, you can steal the set.</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If you believe that a card has no match, you may use your turn to remove it, but if you are wrong, it may be stolen from you. </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Take this opportunity to absorb more knowledge that I didn’t manage to put into the intro lecture, especially “What the heck is this graphic?” questions. </a:t>
            </a:r>
            <a:endParaRPr>
              <a:solidFill>
                <a:schemeClr val="dk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Next steps</a:t>
            </a:r>
            <a:endParaRPr/>
          </a:p>
        </p:txBody>
      </p:sp>
      <p:sp>
        <p:nvSpPr>
          <p:cNvPr id="97" name="Google Shape;97;p2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solidFill>
                  <a:schemeClr val="dk1"/>
                </a:solidFill>
              </a:rPr>
              <a:t>R</a:t>
            </a:r>
            <a:r>
              <a:rPr lang="en">
                <a:solidFill>
                  <a:schemeClr val="dk1"/>
                </a:solidFill>
              </a:rPr>
              <a:t>eading for next time:</a:t>
            </a:r>
            <a:r>
              <a:rPr lang="en">
                <a:solidFill>
                  <a:schemeClr val="dk1"/>
                </a:solidFill>
              </a:rPr>
              <a:t>	 	 	 	</a:t>
            </a:r>
            <a:endParaRPr>
              <a:solidFill>
                <a:schemeClr val="dk1"/>
              </a:solidFill>
            </a:endParaRPr>
          </a:p>
          <a:p>
            <a:pPr indent="-342900" lvl="0" marL="457200" rtl="0" algn="l">
              <a:spcBef>
                <a:spcPts val="1200"/>
              </a:spcBef>
              <a:spcAft>
                <a:spcPts val="0"/>
              </a:spcAft>
              <a:buClr>
                <a:schemeClr val="dk1"/>
              </a:buClr>
              <a:buSzPts val="1800"/>
              <a:buChar char="●"/>
            </a:pPr>
            <a:r>
              <a:rPr lang="en">
                <a:solidFill>
                  <a:schemeClr val="dk1"/>
                </a:solidFill>
              </a:rPr>
              <a:t>Project assignment document</a:t>
            </a:r>
            <a:endParaRPr>
              <a:solidFill>
                <a:schemeClr val="dk1"/>
              </a:solidFill>
            </a:endParaRPr>
          </a:p>
          <a:p>
            <a:pPr indent="-342900" lvl="0" marL="457200" rtl="0" algn="l">
              <a:spcBef>
                <a:spcPts val="0"/>
              </a:spcBef>
              <a:spcAft>
                <a:spcPts val="0"/>
              </a:spcAft>
              <a:buClr>
                <a:schemeClr val="dk1"/>
              </a:buClr>
              <a:buSzPts val="1800"/>
              <a:buChar char="●"/>
            </a:pPr>
            <a:r>
              <a:rPr lang="en" strike="sngStrike">
                <a:solidFill>
                  <a:schemeClr val="dk1"/>
                </a:solidFill>
              </a:rPr>
              <a:t>“How to (seriously) read a scientific paper”</a:t>
            </a:r>
            <a:endParaRPr strike="sngStrike">
              <a:solidFill>
                <a:schemeClr val="dk1"/>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